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81" r:id="rId5"/>
    <p:sldId id="259" r:id="rId6"/>
    <p:sldId id="280" r:id="rId7"/>
    <p:sldId id="262" r:id="rId8"/>
    <p:sldId id="260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58" autoAdjust="0"/>
    <p:restoredTop sz="94660"/>
  </p:normalViewPr>
  <p:slideViewPr>
    <p:cSldViewPr>
      <p:cViewPr varScale="1">
        <p:scale>
          <a:sx n="99" d="100"/>
          <a:sy n="99" d="100"/>
        </p:scale>
        <p:origin x="-31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CF501-4F4F-4CE1-B677-865DB139CF35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87E4-7418-41D5-8F53-1CDA816EC0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851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CF501-4F4F-4CE1-B677-865DB139CF35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87E4-7418-41D5-8F53-1CDA816EC0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298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CF501-4F4F-4CE1-B677-865DB139CF35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87E4-7418-41D5-8F53-1CDA816EC0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790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CF501-4F4F-4CE1-B677-865DB139CF35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87E4-7418-41D5-8F53-1CDA816EC0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103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CF501-4F4F-4CE1-B677-865DB139CF35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87E4-7418-41D5-8F53-1CDA816EC0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915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CF501-4F4F-4CE1-B677-865DB139CF35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87E4-7418-41D5-8F53-1CDA816EC0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175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CF501-4F4F-4CE1-B677-865DB139CF35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87E4-7418-41D5-8F53-1CDA816EC0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7531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CF501-4F4F-4CE1-B677-865DB139CF35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87E4-7418-41D5-8F53-1CDA816EC0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415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CF501-4F4F-4CE1-B677-865DB139CF35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87E4-7418-41D5-8F53-1CDA816EC0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889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CF501-4F4F-4CE1-B677-865DB139CF35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87E4-7418-41D5-8F53-1CDA816EC0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910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CF501-4F4F-4CE1-B677-865DB139CF35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87E4-7418-41D5-8F53-1CDA816EC0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996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CF501-4F4F-4CE1-B677-865DB139CF35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687E4-7418-41D5-8F53-1CDA816EC0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867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7235" y="3697765"/>
            <a:ext cx="4278635" cy="28865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772816"/>
            <a:ext cx="8060432" cy="1470025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u-RU" dirty="0" smtClean="0">
                <a:ea typeface="Calibri"/>
                <a:cs typeface="Times New Roman"/>
              </a:rPr>
              <a:t> </a:t>
            </a:r>
            <a:r>
              <a:rPr lang="ru-RU" sz="6000" b="1" dirty="0" smtClean="0">
                <a:ea typeface="Calibri"/>
                <a:cs typeface="Times New Roman"/>
              </a:rPr>
              <a:t>ТЕМА: Структура </a:t>
            </a:r>
            <a:r>
              <a:rPr lang="ru-RU" sz="6000" b="1" dirty="0">
                <a:ea typeface="Calibri"/>
                <a:cs typeface="Times New Roman"/>
              </a:rPr>
              <a:t>российских </a:t>
            </a:r>
            <a:r>
              <a:rPr lang="ru-RU" sz="6000" b="1" dirty="0" smtClean="0">
                <a:ea typeface="Calibri"/>
                <a:cs typeface="Times New Roman"/>
              </a:rPr>
              <a:t>государственных PR-служб</a:t>
            </a:r>
            <a:r>
              <a:rPr lang="ru-RU" sz="6000" b="1" dirty="0">
                <a:ea typeface="Calibri"/>
                <a:cs typeface="Times New Roman"/>
              </a:rPr>
              <a:t/>
            </a:r>
            <a:br>
              <a:rPr lang="ru-RU" sz="6000" b="1" dirty="0">
                <a:ea typeface="Calibri"/>
                <a:cs typeface="Times New Roman"/>
              </a:rPr>
            </a:br>
            <a:endParaRPr lang="ru-RU" sz="60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694357"/>
            <a:ext cx="4104456" cy="288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4191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effectLst/>
                <a:latin typeface="Times New Roman"/>
                <a:ea typeface="Calibri"/>
              </a:rPr>
              <a:t>2. Отдел по информационным коммуникациям. 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sz="3600" dirty="0" smtClean="0">
                <a:effectLst/>
                <a:latin typeface="Times New Roman"/>
                <a:ea typeface="Calibri"/>
                <a:cs typeface="Times New Roman"/>
              </a:rPr>
              <a:t>1</a:t>
            </a:r>
            <a:r>
              <a:rPr lang="ru-RU" sz="3600" b="1" dirty="0" smtClean="0">
                <a:effectLst/>
                <a:latin typeface="Times New Roman"/>
                <a:ea typeface="Calibri"/>
                <a:cs typeface="Times New Roman"/>
              </a:rPr>
              <a:t>. Формирование объективного общественного мнения о деятельности органов государственной власти.</a:t>
            </a:r>
            <a:endParaRPr lang="ru-RU" sz="3600" b="1" dirty="0"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3600" b="1" dirty="0" smtClean="0">
                <a:effectLst/>
                <a:latin typeface="Times New Roman"/>
                <a:ea typeface="Calibri"/>
                <a:cs typeface="Times New Roman"/>
              </a:rPr>
              <a:t> </a:t>
            </a:r>
            <a:endParaRPr lang="ru-RU" sz="3600" b="1" dirty="0"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3600" b="1" u="sng" dirty="0" smtClean="0">
                <a:effectLst/>
                <a:latin typeface="Times New Roman"/>
                <a:ea typeface="Calibri"/>
                <a:cs typeface="Times New Roman"/>
              </a:rPr>
              <a:t>2. Информирование о деятельности органов власти, разъяснение сущности принимаемых властными структурами решений и практических действий.</a:t>
            </a:r>
            <a:endParaRPr lang="ru-RU" sz="3600" b="1" u="sng" dirty="0"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ru-RU" sz="3600" b="1" u="sng" dirty="0"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3600" b="1" dirty="0" smtClean="0">
                <a:solidFill>
                  <a:srgbClr val="002060"/>
                </a:solidFill>
                <a:effectLst/>
                <a:latin typeface="Times New Roman"/>
                <a:ea typeface="Calibri"/>
                <a:cs typeface="Times New Roman"/>
              </a:rPr>
              <a:t>3. Согласно действующему законодательству, аккредитация и обеспечение журналистов при государственном учреждении.</a:t>
            </a:r>
            <a:endParaRPr lang="ru-RU" sz="3600" b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3600" b="1" dirty="0" smtClean="0">
                <a:solidFill>
                  <a:srgbClr val="002060"/>
                </a:solidFill>
                <a:effectLst/>
                <a:latin typeface="Times New Roman"/>
                <a:ea typeface="Calibri"/>
                <a:cs typeface="Times New Roman"/>
              </a:rPr>
              <a:t> </a:t>
            </a:r>
            <a:endParaRPr lang="ru-RU" sz="3600" b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1065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Times New Roman"/>
                <a:ea typeface="Calibri"/>
              </a:rPr>
              <a:t>2. Отдел по информационным коммуникациям.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19256" cy="4785395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sz="4500" b="1" dirty="0" smtClean="0">
                <a:effectLst/>
                <a:latin typeface="Times New Roman"/>
                <a:ea typeface="Calibri"/>
                <a:cs typeface="Times New Roman"/>
              </a:rPr>
              <a:t>4. Подготовка и распространение пресс-релизов, заявлений, сообщений и прочих официальных документов органов государственной власти.</a:t>
            </a:r>
            <a:endParaRPr lang="ru-RU" sz="4500" b="1" dirty="0"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4500" b="1" dirty="0" smtClean="0">
                <a:effectLst/>
                <a:latin typeface="Times New Roman"/>
                <a:ea typeface="Calibri"/>
                <a:cs typeface="Times New Roman"/>
              </a:rPr>
              <a:t> </a:t>
            </a:r>
            <a:endParaRPr lang="ru-RU" sz="4500" b="1" dirty="0"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4500" b="1" u="sng" dirty="0" smtClean="0">
                <a:solidFill>
                  <a:srgbClr val="002060"/>
                </a:solidFill>
                <a:effectLst/>
                <a:latin typeface="Times New Roman"/>
                <a:ea typeface="Calibri"/>
                <a:cs typeface="Times New Roman"/>
              </a:rPr>
              <a:t>5. Проведение разъяснительных мероприятий с использованием информационных стендов, рекламных проспектов, опросов общественного мнения, бюллетеней, листовок и т.д.</a:t>
            </a:r>
            <a:endParaRPr lang="ru-RU" sz="4500" b="1" u="sng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ru-RU" sz="2400" b="1" u="sng" dirty="0"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4000" b="1" dirty="0" smtClean="0">
                <a:effectLst/>
                <a:latin typeface="Times New Roman"/>
                <a:ea typeface="Calibri"/>
                <a:cs typeface="Times New Roman"/>
              </a:rPr>
              <a:t>6. Анализ публикаций в печати, теле- и радио-информации, запросов редакций средств массовой информации, обращений и запросов граждан. На основе проведенного анализа подготовка предложений по обеспечению информационных мероприятий органа государственной власти.</a:t>
            </a:r>
            <a:endParaRPr lang="ru-RU" sz="4000" b="1" dirty="0">
              <a:ea typeface="Calibri"/>
              <a:cs typeface="Times New Roman"/>
            </a:endParaRP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24259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imes New Roman"/>
                <a:ea typeface="Calibri"/>
              </a:rPr>
              <a:t>2. Отдел по информационным коммуникациям.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485740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solidFill>
                  <a:srgbClr val="002060"/>
                </a:solidFill>
                <a:effectLst/>
                <a:latin typeface="Times New Roman"/>
                <a:ea typeface="Calibri"/>
                <a:cs typeface="Times New Roman"/>
              </a:rPr>
              <a:t>7. В случае опубликования сведений о деятельности администрации, несоответствующих действительности, подготовка и распространение официальных опровержений.</a:t>
            </a:r>
            <a:endParaRPr lang="ru-RU" sz="2400" b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solidFill>
                  <a:srgbClr val="002060"/>
                </a:solidFill>
                <a:effectLst/>
                <a:latin typeface="Times New Roman"/>
                <a:ea typeface="Calibri"/>
                <a:cs typeface="Times New Roman"/>
              </a:rPr>
              <a:t> </a:t>
            </a:r>
            <a:endParaRPr lang="ru-RU" sz="2400" b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b="1" u="sng" dirty="0" smtClean="0">
                <a:effectLst/>
                <a:latin typeface="Times New Roman"/>
                <a:ea typeface="Calibri"/>
                <a:cs typeface="Times New Roman"/>
              </a:rPr>
              <a:t>8. Организация взаимодействия с печатными и электронными средствами массовой информации в контексте подготовки публикаций, телевизионных и радиопередач, ориентированных на освещение деятельности структурных и территориальных подразделений органа власти.</a:t>
            </a:r>
            <a:endParaRPr lang="ru-RU" sz="2400" b="1" u="sng" dirty="0"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ru-RU" sz="2400" b="1" u="sng" dirty="0"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9. Выпуск печатной, телевизионной, видео- и радио- продукции, посвященной деятельности органа государственной власти и ориентированной на повышение инвестиционной привлекательности региона.</a:t>
            </a:r>
            <a:endParaRPr lang="ru-RU" sz="2400" b="1" dirty="0">
              <a:ea typeface="Calibri"/>
              <a:cs typeface="Times New Roman"/>
            </a:endParaRP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3579789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764704"/>
            <a:ext cx="8219256" cy="5361459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sz="4000" b="1" dirty="0" smtClean="0">
                <a:effectLst/>
                <a:latin typeface="Times New Roman"/>
                <a:ea typeface="Calibri"/>
                <a:cs typeface="Times New Roman"/>
              </a:rPr>
              <a:t>10. Взаимодействие с PR- и рекламными сообществами.</a:t>
            </a:r>
            <a:endParaRPr lang="ru-RU" sz="4000" b="1" dirty="0"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4000" b="1" dirty="0" smtClean="0">
                <a:solidFill>
                  <a:srgbClr val="002060"/>
                </a:solidFill>
                <a:effectLst/>
                <a:latin typeface="Times New Roman"/>
                <a:ea typeface="Calibri"/>
                <a:cs typeface="Times New Roman"/>
              </a:rPr>
              <a:t>11. Курирование деятельности пресс-секретарей двойного подчинения отраслевых и территориальных органов исполнительной власти.</a:t>
            </a:r>
            <a:endParaRPr lang="ru-RU" sz="4000" b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2876486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rgbClr val="C00000"/>
                </a:solidFill>
                <a:effectLst/>
                <a:latin typeface="Times New Roman"/>
                <a:ea typeface="Calibri"/>
                <a:cs typeface="Times New Roman"/>
              </a:rPr>
              <a:t>3. Отдел по работе с политическими партиями и общественными организациями.</a:t>
            </a:r>
            <a:r>
              <a:rPr lang="ru-RU" sz="2800" b="1" dirty="0">
                <a:solidFill>
                  <a:srgbClr val="C00000"/>
                </a:solidFill>
                <a:ea typeface="Calibri"/>
                <a:cs typeface="Times New Roman"/>
              </a:rPr>
              <a:t/>
            </a:r>
            <a:br>
              <a:rPr lang="ru-RU" sz="2800" b="1" dirty="0">
                <a:solidFill>
                  <a:srgbClr val="C00000"/>
                </a:solidFill>
                <a:ea typeface="Calibri"/>
                <a:cs typeface="Times New Roman"/>
              </a:rPr>
            </a:b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8363272" cy="4929411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spcAft>
                <a:spcPts val="0"/>
              </a:spcAft>
              <a:buAutoNum type="arabicPeriod"/>
            </a:pPr>
            <a:r>
              <a:rPr lang="ru-RU" sz="51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Поддержка деятельности и взаимодействие с общественными объединениями, обеспечение деятельности органов по взаимодействию с общественными объединениями, участие в организации и проведении консультативных совещаний с политическими партиями, движениями, блоками.</a:t>
            </a:r>
          </a:p>
          <a:p>
            <a:pPr marL="914400" indent="-914400" algn="just">
              <a:spcAft>
                <a:spcPts val="0"/>
              </a:spcAft>
              <a:buAutoNum type="arabicPeriod"/>
            </a:pPr>
            <a:endParaRPr lang="ru-RU" sz="51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51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sz="5100" b="1" u="sng" dirty="0" smtClean="0">
                <a:solidFill>
                  <a:srgbClr val="002060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2. Представление органа власти на официальных мероприятиях (митинг, собрание, совещание и т.д.). Представление администрации на мероприятиях, проводимых общественными объединениями. Участие в организации и проведении общегородских мероприятий по плану деятельности органа власти, участие в организации и проведении мероприятий, проводимых общественными объединениями.</a:t>
            </a:r>
            <a:endParaRPr lang="ru-RU" sz="5100" b="1" u="sng" dirty="0">
              <a:solidFill>
                <a:srgbClr val="00206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827899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8291264" cy="557748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3. Организация проведения исследований общественного мнения по важнейшим проблемам жизни страны, региона, субъекта Российской Федерации.</a:t>
            </a:r>
            <a:endParaRPr lang="ru-RU" sz="2400" b="1" dirty="0"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 </a:t>
            </a:r>
            <a:endParaRPr lang="ru-RU" sz="2400" b="1" dirty="0"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4</a:t>
            </a:r>
            <a:r>
              <a:rPr lang="ru-RU" b="1" u="sng" dirty="0" smtClean="0">
                <a:solidFill>
                  <a:srgbClr val="C00000"/>
                </a:solidFill>
                <a:effectLst/>
                <a:latin typeface="Times New Roman"/>
                <a:ea typeface="Calibri"/>
                <a:cs typeface="Times New Roman"/>
              </a:rPr>
              <a:t>. Сбор и анализ информации социально-политического характера, связанной с осуществлением политической и экономической деятельности центральных и региональных органов законодательной и исполнительной власти.</a:t>
            </a:r>
            <a:endParaRPr lang="ru-RU" sz="2400" b="1" u="sng" dirty="0">
              <a:solidFill>
                <a:srgbClr val="C00000"/>
              </a:solidFill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ru-RU" sz="2400" b="1" u="sng" dirty="0">
              <a:solidFill>
                <a:srgbClr val="C00000"/>
              </a:solidFill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5. Обеспечение службы по связям с общественностью текущей, аналитической, прогностической информацией, связанной с оценкой состояния общественного мнения и характера социально-политических процессов.</a:t>
            </a:r>
            <a:endParaRPr lang="ru-RU" sz="2400" b="1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5900909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219256" cy="572149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6. Выработка рекомендаций по информационному обеспечению деятельности органа власти, распространению информации и осуществлению информационного обмена в интересах формирования полной и достоверно положительной оценки населением органа власти.</a:t>
            </a:r>
            <a:endParaRPr lang="ru-RU" sz="2400" b="1" dirty="0"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 </a:t>
            </a:r>
            <a:endParaRPr lang="ru-RU" sz="2400" b="1" dirty="0"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b="1" u="sng" dirty="0" smtClean="0">
                <a:solidFill>
                  <a:srgbClr val="C00000"/>
                </a:solidFill>
                <a:effectLst/>
                <a:latin typeface="Times New Roman"/>
                <a:ea typeface="Calibri"/>
                <a:cs typeface="Times New Roman"/>
              </a:rPr>
              <a:t>7. Взаимодействие с депутатами законодательной власти различных уровней, а также с депутатами муниципальных советов по вопросам, относящимся к компетенции подразделения.</a:t>
            </a:r>
            <a:endParaRPr lang="ru-RU" sz="2400" b="1" u="sng" dirty="0">
              <a:solidFill>
                <a:srgbClr val="C00000"/>
              </a:solidFill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ru-RU" sz="2400" b="1" u="sng" dirty="0">
              <a:solidFill>
                <a:srgbClr val="C00000"/>
              </a:solidFill>
              <a:ea typeface="Calibri"/>
              <a:cs typeface="Times New Roman"/>
            </a:endParaRPr>
          </a:p>
          <a:p>
            <a:pPr marL="0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7027474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19256" cy="564949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8. Согласование заявок от общественных объединений и инициативных групп граждан о проведении массовых гражданских акций (митинг, демонстрация, пикет, шествие…).</a:t>
            </a:r>
            <a:endParaRPr lang="ru-RU" sz="2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endParaRPr lang="ru-RU" sz="2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solidFill>
                  <a:srgbClr val="C00000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9. Организация деятельности по распределению бюджетных средств в форме грантов для реализации наиболее социально значимых проектов общественных объединений. Подготовка проектов договоров с победителями соответствующих конкурсов.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solidFill>
                  <a:srgbClr val="C00000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09210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92088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u-RU" b="1" dirty="0" smtClean="0">
                <a:solidFill>
                  <a:srgbClr val="C00000"/>
                </a:solidFill>
                <a:effectLst/>
                <a:latin typeface="Times New Roman"/>
                <a:ea typeface="Calibri"/>
                <a:cs typeface="Times New Roman"/>
              </a:rPr>
              <a:t>4. Организационно-правовой отдел.</a:t>
            </a:r>
            <a:r>
              <a:rPr lang="ru-RU" sz="3600" b="1" dirty="0">
                <a:solidFill>
                  <a:srgbClr val="C00000"/>
                </a:solidFill>
                <a:ea typeface="Calibri"/>
                <a:cs typeface="Times New Roman"/>
              </a:rPr>
              <a:t/>
            </a:r>
            <a:br>
              <a:rPr lang="ru-RU" sz="3600" b="1" dirty="0">
                <a:solidFill>
                  <a:srgbClr val="C00000"/>
                </a:solidFill>
                <a:ea typeface="Calibri"/>
                <a:cs typeface="Times New Roman"/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4929411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1. Организация и проведение правовой экспертизы документов, издаваемых или переданных в службу по связям с общественностью для утверждения или согласования. Руководство экспертизой, ведением и регистрацией хозяйственных договоров PR-службы.</a:t>
            </a:r>
            <a:endParaRPr lang="ru-RU" sz="2400" b="1" dirty="0"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 </a:t>
            </a:r>
            <a:endParaRPr lang="ru-RU" sz="2400" b="1" dirty="0"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b="1" u="sng" dirty="0" smtClean="0">
                <a:solidFill>
                  <a:srgbClr val="002060"/>
                </a:solidFill>
                <a:effectLst/>
                <a:latin typeface="Times New Roman"/>
                <a:ea typeface="Calibri"/>
                <a:cs typeface="Times New Roman"/>
              </a:rPr>
              <a:t>2. Организация и проведение пресс-конференций, брифингов, «круглых столов» с участием специалистов органов власти с представителями СМИ. Организация и освещение визитов официальных делегаций, мероприятий, проводимых с участием первых лиц. Оказание содействия в организации, проведении и освещении массовых общественных мероприятий и акций.</a:t>
            </a:r>
            <a:endParaRPr lang="ru-RU" sz="2400" b="1" u="sng" dirty="0">
              <a:solidFill>
                <a:srgbClr val="002060"/>
              </a:solidFill>
              <a:ea typeface="Calibri"/>
              <a:cs typeface="Times New Roman"/>
            </a:endParaRP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765904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543346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3. Обеспечение решения вопросов размещения и эксплуатации объектов наружной рекламы и информации в регионе, взаимодействие с организациями и предприятиями, работающими в данной сфере.</a:t>
            </a:r>
            <a:endParaRPr lang="ru-RU" sz="2400" b="1" dirty="0"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 </a:t>
            </a:r>
            <a:endParaRPr lang="ru-RU" sz="2400" b="1" dirty="0">
              <a:ea typeface="Calibri"/>
              <a:cs typeface="Times New Roman"/>
            </a:endParaRPr>
          </a:p>
          <a:p>
            <a:pPr marL="0" indent="0" algn="just">
              <a:buNone/>
            </a:pPr>
            <a:r>
              <a:rPr lang="ru-RU" b="1" u="sng" dirty="0" smtClean="0">
                <a:solidFill>
                  <a:srgbClr val="002060"/>
                </a:solidFill>
                <a:effectLst/>
                <a:latin typeface="Times New Roman"/>
                <a:ea typeface="Calibri"/>
              </a:rPr>
              <a:t>4. Заказ и приобретение в установленном порядке печатной продукции, информационно-технологического оборудования, программного обеспечения, оргтехники для осуществления деятельности по связям с общественностью.</a:t>
            </a:r>
            <a:endParaRPr lang="ru-RU" b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767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</a:rPr>
              <a:t>План лекции: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 1. Ос</a:t>
            </a:r>
            <a:r>
              <a:rPr lang="ru-RU" sz="36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новные задачи российских пресс-служб;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ru-RU" sz="36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2. </a:t>
            </a:r>
            <a:r>
              <a:rPr lang="ru-RU" sz="3600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Структура </a:t>
            </a:r>
            <a:r>
              <a:rPr lang="ru-RU" sz="36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службы по связям с </a:t>
            </a:r>
            <a:r>
              <a:rPr lang="ru-RU" sz="3600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общественностью</a:t>
            </a:r>
            <a:r>
              <a:rPr lang="ru-RU" sz="36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;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3. Специфика </a:t>
            </a:r>
            <a:r>
              <a:rPr lang="ru-RU" sz="36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работы PR -специалиста в органах государственной </a:t>
            </a:r>
            <a:r>
              <a:rPr lang="ru-RU" sz="3600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власти.</a:t>
            </a:r>
            <a:endParaRPr lang="ru-RU" sz="3600" b="1" dirty="0">
              <a:solidFill>
                <a:srgbClr val="002060"/>
              </a:solidFill>
              <a:latin typeface="Times New Roman"/>
              <a:ea typeface="Calibri"/>
              <a:cs typeface="Times New Roman"/>
            </a:endParaRPr>
          </a:p>
          <a:p>
            <a:pPr algn="just"/>
            <a:endParaRPr lang="ru-RU" sz="3600" b="1" dirty="0">
              <a:solidFill>
                <a:srgbClr val="002060"/>
              </a:solidFill>
              <a:latin typeface="Times New Roman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795980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76672"/>
            <a:ext cx="8363272" cy="5649491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5. Осуществление хозяйственной деятельности в рамках пиар-службы: руководство обеспечением работы сотрудников службы по связям с общественностью оргтехникой, канцелярскими принадлежностями, мебелью; учет и контроль материальных ценностей.</a:t>
            </a:r>
            <a:endParaRPr lang="ru-RU" sz="2400" b="1" dirty="0"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 </a:t>
            </a:r>
            <a:endParaRPr lang="ru-RU" sz="2400" b="1" dirty="0"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b="1" u="sng" dirty="0" smtClean="0">
                <a:solidFill>
                  <a:srgbClr val="002060"/>
                </a:solidFill>
                <a:effectLst/>
                <a:latin typeface="Times New Roman"/>
                <a:ea typeface="Calibri"/>
                <a:cs typeface="Times New Roman"/>
              </a:rPr>
              <a:t>6. Организация работы с персоналом и кадровое делопроизводство, обеспечение работы приемной руководителя службы по связям с общественностью.</a:t>
            </a:r>
            <a:endParaRPr lang="ru-RU" sz="2400" b="1" u="sng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ru-RU" sz="2400" b="1" u="sng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7. Привлечение к своей деятельности руководителей и сотрудников других подразделений государственного учреждения, а также специалистов на договорной основе для решения вопросов, находящихся в компетенции подразделения (в соответствии с действующим законодательством).</a:t>
            </a:r>
            <a:endParaRPr lang="ru-RU" sz="2400" b="1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24439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/>
                <a:ea typeface="Calibri"/>
              </a:rPr>
              <a:t>Н</a:t>
            </a:r>
            <a:r>
              <a:rPr lang="ru-RU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аправления PR-деятельности государственных органов: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19256" cy="464137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а) изучение сложного спектра общественного мнения всех социальных групп, дифференциация их ожиданий от государственных институтов и определение лидирующих тенденций в развитии общественного мнения;</a:t>
            </a:r>
            <a:endParaRPr lang="ru-RU" sz="2400" b="1" dirty="0">
              <a:ea typeface="Calibri"/>
              <a:cs typeface="Times New Roman"/>
            </a:endParaRPr>
          </a:p>
          <a:p>
            <a:pPr marL="0" indent="0" algn="just"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 </a:t>
            </a:r>
            <a:endParaRPr lang="ru-RU" sz="2400" b="1" dirty="0"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b="1" u="sng" dirty="0" smtClean="0">
                <a:solidFill>
                  <a:srgbClr val="002060"/>
                </a:solidFill>
                <a:effectLst/>
                <a:latin typeface="Times New Roman"/>
                <a:ea typeface="Calibri"/>
                <a:cs typeface="Times New Roman"/>
              </a:rPr>
              <a:t>б) выработка рекомендаций для руководства государственных организаций и проведение мероприятий, направленных на удовлетворение наиболее значимых ожиданий со стороны общественных кругов с целью оказания влияния на динамику общественных настроений;</a:t>
            </a:r>
            <a:endParaRPr lang="ru-RU" sz="2400" b="1" u="sng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0" indent="0">
              <a:buNone/>
            </a:pPr>
            <a:endParaRPr lang="ru-RU" b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9213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291264" cy="56494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в) предотвращение возможных конфликтов и недопонимания в работе с общественностью;</a:t>
            </a:r>
            <a:endParaRPr lang="ru-RU" sz="2400" b="1" dirty="0"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 </a:t>
            </a:r>
            <a:r>
              <a:rPr lang="ru-RU" b="1" u="sng" dirty="0" smtClean="0">
                <a:solidFill>
                  <a:srgbClr val="002060"/>
                </a:solidFill>
                <a:effectLst/>
                <a:latin typeface="Times New Roman"/>
                <a:ea typeface="Calibri"/>
                <a:cs typeface="Times New Roman"/>
              </a:rPr>
              <a:t>г) установление и поддержание двусторонних контактов с разными общественными группами и их лидерами;</a:t>
            </a:r>
            <a:endParaRPr lang="ru-RU" sz="2400" b="1" u="sng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 д) улучшение  производственных  отношений  и  создание  общей атмосферы доброжелательности внутри самих государственных организаций;</a:t>
            </a:r>
            <a:endParaRPr lang="ru-RU" sz="2400" b="1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79034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8291264" cy="5577483"/>
          </a:xfrm>
        </p:spPr>
        <p:txBody>
          <a:bodyPr>
            <a:no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sz="40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е) реклама услуг, предоставляемых государственными организациями;</a:t>
            </a:r>
            <a:endParaRPr lang="ru-RU" sz="40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40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 ж) повышение эффективности работы государственных служб;</a:t>
            </a:r>
            <a:endParaRPr lang="ru-RU" sz="40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40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 з) создание положительного образа государственных институтов в сознании общественности.</a:t>
            </a:r>
            <a:endParaRPr lang="ru-RU" sz="40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5090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effectLst/>
                <a:latin typeface="Times New Roman"/>
                <a:ea typeface="Calibri"/>
              </a:rPr>
              <a:t> </a:t>
            </a:r>
            <a:r>
              <a:rPr lang="ru-RU" sz="4000" b="1" dirty="0">
                <a:solidFill>
                  <a:srgbClr val="C00000"/>
                </a:solidFill>
                <a:latin typeface="Times New Roman"/>
                <a:ea typeface="Calibri"/>
              </a:rPr>
              <a:t>О</a:t>
            </a:r>
            <a:r>
              <a:rPr lang="ru-RU" sz="4000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сновные этапы организации службы по связям с общественностью: 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анализ обстановки, необходимые исследования и постановка основной задачи;</a:t>
            </a:r>
            <a:endParaRPr lang="ru-RU" sz="2400" b="1" dirty="0"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 разработка программы и сметы планируемых мероприятий;</a:t>
            </a:r>
            <a:endParaRPr lang="ru-RU" sz="2400" b="1" dirty="0"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ru-RU" sz="2400" b="1" dirty="0"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 осуществление намеченных программ, расширение круга общения;</a:t>
            </a:r>
            <a:endParaRPr lang="ru-RU" sz="2400" b="1" dirty="0"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ru-RU" sz="2400" b="1" dirty="0"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исследование результатов, оценка и возможная доработка.</a:t>
            </a:r>
            <a:endParaRPr lang="ru-RU" sz="2400" b="1" dirty="0">
              <a:ea typeface="Calibri"/>
              <a:cs typeface="Times New Roman"/>
            </a:endParaRPr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0846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8291264" cy="55774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effectLst/>
                <a:latin typeface="Times New Roman"/>
                <a:ea typeface="Calibri"/>
              </a:rPr>
              <a:t> </a:t>
            </a:r>
            <a:r>
              <a:rPr lang="ru-RU" b="1" dirty="0" smtClean="0">
                <a:effectLst/>
                <a:latin typeface="Times New Roman"/>
                <a:ea typeface="Calibri"/>
              </a:rPr>
              <a:t>Основным направлением работы российской государственной службы по связям с общественностью является разъяснение гражданам, каким образом политика и целевые программы страны влияют на их жизнь. Благодаря этому разъяснению деятельность государственных институтов приобретает общедоступный характер, что в свою очередь содействует пониманию обществом тех или иных действий органов власти.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206668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291264" cy="57214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Службы связей с общественностью создают условия для принятия оптимальных управленческих решений, способствуют сотрудничеству власти и общественности, развитию гражданского сознания, могут брать на себя упреждающую программу разрешения конфликтных ситуаций, во многих случаях оказываются способными активно влиять на реализацию принятых решений.       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006779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</a:rPr>
              <a:t>З</a:t>
            </a:r>
            <a:r>
              <a:rPr lang="ru-RU" b="1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адачи российских служб по связям с общественностью: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19256" cy="4641379"/>
          </a:xfrm>
        </p:spPr>
        <p:txBody>
          <a:bodyPr>
            <a:normAutofit fontScale="92500"/>
          </a:bodyPr>
          <a:lstStyle/>
          <a:p>
            <a:pPr algn="just">
              <a:spcAft>
                <a:spcPts val="0"/>
              </a:spcAft>
            </a:pPr>
            <a:r>
              <a:rPr lang="ru-RU" sz="3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информирование граждан о деятельности государственных структур;</a:t>
            </a:r>
          </a:p>
          <a:p>
            <a:pPr algn="just">
              <a:spcAft>
                <a:spcPts val="0"/>
              </a:spcAft>
            </a:pPr>
            <a:r>
              <a:rPr lang="ru-RU" sz="3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  обеспечение активного участия граждан в государственных программах (например, участие в выборах) и поддержки ими регулирующих программ (например, борьба с курением, с наркоманией, перепись населения…);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ru-RU" sz="3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8322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/>
                <a:ea typeface="Calibri"/>
              </a:rPr>
              <a:t>Задачи российских служб по связям с общественностью: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sz="40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стимулирование поддержки гражданами социально-значимых программ общественных движений;</a:t>
            </a:r>
          </a:p>
          <a:p>
            <a:pPr lvl="0" algn="just"/>
            <a:r>
              <a:rPr lang="ru-RU" sz="40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 создание благоприятного имиджа государственных структур.</a:t>
            </a:r>
          </a:p>
          <a:p>
            <a:pPr lvl="0"/>
            <a:endParaRPr lang="ru-RU" sz="25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9114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250"/>
          </a:xfrm>
        </p:spPr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40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С</a:t>
            </a:r>
            <a:r>
              <a:rPr lang="ru-RU" sz="4000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труктуры службы по связям </a:t>
            </a:r>
            <a:r>
              <a:rPr lang="ru-RU" sz="40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с общественностью, состоят из четырех подразделений:</a:t>
            </a:r>
            <a:r>
              <a:rPr lang="ru-RU" sz="4000" b="1" dirty="0">
                <a:solidFill>
                  <a:srgbClr val="002060"/>
                </a:solidFill>
                <a:ea typeface="Calibri"/>
                <a:cs typeface="Times New Roman"/>
              </a:rPr>
              <a:t/>
            </a:r>
            <a:br>
              <a:rPr lang="ru-RU" sz="4000" b="1" dirty="0">
                <a:solidFill>
                  <a:srgbClr val="002060"/>
                </a:solidFill>
                <a:ea typeface="Calibri"/>
                <a:cs typeface="Times New Roman"/>
              </a:rPr>
            </a:b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988840"/>
            <a:ext cx="8291264" cy="413732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36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1. Информационно-аналитический отдел.</a:t>
            </a:r>
          </a:p>
          <a:p>
            <a:pPr marL="0" indent="0">
              <a:buNone/>
            </a:pPr>
            <a:r>
              <a:rPr lang="ru-RU" sz="36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2. Отдел по информационным коммуникациям.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ru-RU" sz="3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3.</a:t>
            </a:r>
            <a:r>
              <a:rPr lang="ru-RU" sz="36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Отдел по работе с политическими партиями и общественными организациями.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ru-RU" sz="3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4.</a:t>
            </a:r>
            <a:r>
              <a:rPr lang="ru-RU" sz="36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Организационно-правовой отдел.</a:t>
            </a:r>
            <a:endParaRPr lang="ru-RU" sz="36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spcAft>
                <a:spcPts val="0"/>
              </a:spcAft>
            </a:pPr>
            <a:endParaRPr lang="ru-RU" sz="24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0654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1. Информационно-аналитический отдел. 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485740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sz="3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1. Сбор информации социально-политического характера, связанной с осуществлением политической и экономической деятельности центральных и региональных органов законодательной и исполнительной власти. Анализ собранной информации.</a:t>
            </a:r>
            <a:endParaRPr lang="ru-RU" sz="3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3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endParaRPr lang="ru-RU" sz="3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3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2. </a:t>
            </a:r>
            <a:r>
              <a:rPr lang="ru-RU" sz="3400" b="1" u="sng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Мониторинг общественного мнения, формирующегося в процессе осуществления программ и акций политического, экономического и социального характера. Анализ состояния и выявление тенденций развития общественного мнения.</a:t>
            </a:r>
            <a:endParaRPr lang="ru-RU" sz="3400" b="1" u="sng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ru-RU" sz="3400" b="1" u="sng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3400" b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3. Анализ деятельности региональных СМИ по освещению и трактовке деятельности федеральных и региональных органов государственного управления.</a:t>
            </a:r>
            <a:endParaRPr lang="ru-RU" sz="3400" b="1" dirty="0">
              <a:solidFill>
                <a:srgbClr val="00206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621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Times New Roman"/>
                <a:ea typeface="Calibri"/>
              </a:rPr>
              <a:t>1. Информационно-аналитический отдел.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363272" cy="521744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4. Прогнозирование социально-политической ситуации и вероятных сценариев развития событий в стране / регионе / субъекте Российской Федерации в связи с реализацией инициатив, политических акций, расходов в экономической и социальной политике федеральных и региональных органов власти.</a:t>
            </a:r>
            <a:endParaRPr lang="ru-RU" sz="2400" b="1" dirty="0"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 </a:t>
            </a:r>
            <a:r>
              <a:rPr lang="ru-RU" b="1" u="sng" dirty="0" smtClean="0">
                <a:solidFill>
                  <a:srgbClr val="002060"/>
                </a:solidFill>
                <a:effectLst/>
                <a:latin typeface="Times New Roman"/>
                <a:ea typeface="Calibri"/>
                <a:cs typeface="Times New Roman"/>
              </a:rPr>
              <a:t>5. Экспертная оценка материалов, информирующих о деятельности органов государственной власти.</a:t>
            </a:r>
            <a:endParaRPr lang="ru-RU" sz="2400" b="1" u="sng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 </a:t>
            </a:r>
            <a:r>
              <a:rPr lang="ru-RU" b="1" dirty="0" smtClean="0">
                <a:solidFill>
                  <a:srgbClr val="0070C0"/>
                </a:solidFill>
                <a:effectLst/>
                <a:latin typeface="Times New Roman"/>
                <a:ea typeface="Calibri"/>
                <a:cs typeface="Times New Roman"/>
              </a:rPr>
              <a:t>6. Разработка методических рекомендаций касательно информационного обеспечения деятельности государственного института, распространению информации и осуществлению информационного обмена в интересах формирования полной и достоверно положительной оценки населением органа власти.</a:t>
            </a:r>
            <a:endParaRPr lang="ru-RU" sz="2400" b="1" dirty="0">
              <a:solidFill>
                <a:srgbClr val="0070C0"/>
              </a:solidFill>
              <a:ea typeface="Calibri"/>
              <a:cs typeface="Times New Roman"/>
            </a:endParaRPr>
          </a:p>
          <a:p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1967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686</Words>
  <Application>Microsoft Office PowerPoint</Application>
  <PresentationFormat>Экран (4:3)</PresentationFormat>
  <Paragraphs>95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 ТЕМА: Структура российских государственных PR-служб </vt:lpstr>
      <vt:lpstr>План лекции:</vt:lpstr>
      <vt:lpstr>Презентация PowerPoint</vt:lpstr>
      <vt:lpstr>Презентация PowerPoint</vt:lpstr>
      <vt:lpstr>Задачи российских служб по связям с общественностью:</vt:lpstr>
      <vt:lpstr>Задачи российских служб по связям с общественностью:</vt:lpstr>
      <vt:lpstr>Структуры службы по связям с общественностью, состоят из четырех подразделений: </vt:lpstr>
      <vt:lpstr>1. Информационно-аналитический отдел. </vt:lpstr>
      <vt:lpstr>1. Информационно-аналитический отдел. </vt:lpstr>
      <vt:lpstr>2. Отдел по информационным коммуникациям. </vt:lpstr>
      <vt:lpstr>2. Отдел по информационным коммуникациям. </vt:lpstr>
      <vt:lpstr>2. Отдел по информационным коммуникациям. </vt:lpstr>
      <vt:lpstr>Презентация PowerPoint</vt:lpstr>
      <vt:lpstr>3. Отдел по работе с политическими партиями и общественными организациями. </vt:lpstr>
      <vt:lpstr>Презентация PowerPoint</vt:lpstr>
      <vt:lpstr>Презентация PowerPoint</vt:lpstr>
      <vt:lpstr>Презентация PowerPoint</vt:lpstr>
      <vt:lpstr>4. Организационно-правовой отдел. </vt:lpstr>
      <vt:lpstr>Презентация PowerPoint</vt:lpstr>
      <vt:lpstr>Презентация PowerPoint</vt:lpstr>
      <vt:lpstr>Направления PR-деятельности государственных органов:</vt:lpstr>
      <vt:lpstr>Презентация PowerPoint</vt:lpstr>
      <vt:lpstr>Презентация PowerPoint</vt:lpstr>
      <vt:lpstr> Основные этапы организации службы по связям с общественностью: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Структура российских государственных PR-служб</dc:title>
  <dc:creator>Администратор</dc:creator>
  <cp:lastModifiedBy>Администратор</cp:lastModifiedBy>
  <cp:revision>6</cp:revision>
  <dcterms:created xsi:type="dcterms:W3CDTF">2013-11-26T15:55:39Z</dcterms:created>
  <dcterms:modified xsi:type="dcterms:W3CDTF">2013-11-26T16:50:10Z</dcterms:modified>
</cp:coreProperties>
</file>